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4"/>
  </p:notesMasterIdLst>
  <p:sldIdLst>
    <p:sldId id="256" r:id="rId2"/>
    <p:sldId id="265" r:id="rId3"/>
    <p:sldId id="295" r:id="rId4"/>
    <p:sldId id="267" r:id="rId5"/>
    <p:sldId id="272" r:id="rId6"/>
    <p:sldId id="271" r:id="rId7"/>
    <p:sldId id="322" r:id="rId8"/>
    <p:sldId id="323" r:id="rId9"/>
    <p:sldId id="268" r:id="rId10"/>
    <p:sldId id="269" r:id="rId11"/>
    <p:sldId id="270" r:id="rId12"/>
    <p:sldId id="275" r:id="rId13"/>
    <p:sldId id="282" r:id="rId14"/>
    <p:sldId id="283" r:id="rId15"/>
    <p:sldId id="293" r:id="rId16"/>
    <p:sldId id="294" r:id="rId17"/>
    <p:sldId id="324" r:id="rId18"/>
    <p:sldId id="284" r:id="rId19"/>
    <p:sldId id="285" r:id="rId20"/>
    <p:sldId id="298" r:id="rId21"/>
    <p:sldId id="299" r:id="rId22"/>
    <p:sldId id="300" r:id="rId23"/>
    <p:sldId id="296" r:id="rId24"/>
    <p:sldId id="297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80" r:id="rId33"/>
    <p:sldId id="281" r:id="rId34"/>
    <p:sldId id="304" r:id="rId35"/>
    <p:sldId id="305" r:id="rId36"/>
    <p:sldId id="306" r:id="rId37"/>
    <p:sldId id="307" r:id="rId38"/>
    <p:sldId id="308" r:id="rId39"/>
    <p:sldId id="279" r:id="rId40"/>
    <p:sldId id="309" r:id="rId41"/>
    <p:sldId id="310" r:id="rId42"/>
    <p:sldId id="311" r:id="rId43"/>
    <p:sldId id="312" r:id="rId44"/>
    <p:sldId id="313" r:id="rId45"/>
    <p:sldId id="316" r:id="rId46"/>
    <p:sldId id="317" r:id="rId47"/>
    <p:sldId id="315" r:id="rId48"/>
    <p:sldId id="314" r:id="rId49"/>
    <p:sldId id="318" r:id="rId50"/>
    <p:sldId id="320" r:id="rId51"/>
    <p:sldId id="319" r:id="rId52"/>
    <p:sldId id="321" r:id="rId53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6" autoAdjust="0"/>
  </p:normalViewPr>
  <p:slideViewPr>
    <p:cSldViewPr>
      <p:cViewPr varScale="1">
        <p:scale>
          <a:sx n="112" d="100"/>
          <a:sy n="112" d="100"/>
        </p:scale>
        <p:origin x="15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C056E-3A6A-45D5-B0CF-D3CE0194DA59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CDD3A-8A23-4F85-B653-391B07CC29C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892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- Широко разпространена и познат</a:t>
            </a:r>
            <a:r>
              <a:rPr lang="bg-BG" baseline="0" dirty="0" smtClean="0"/>
              <a:t> начин за запознаване с дадена тема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423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5708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3347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466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042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1698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974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50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511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51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0507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52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020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>
                <a:effectLst/>
              </a:rPr>
              <a:t>Faceted search: integrating search and browse</a:t>
            </a:r>
          </a:p>
          <a:p>
            <a:pPr lvl="1"/>
            <a:r>
              <a:rPr lang="en-US" sz="1100" dirty="0" smtClean="0">
                <a:effectLst/>
              </a:rPr>
              <a:t>Single versus multiple selection</a:t>
            </a:r>
          </a:p>
          <a:p>
            <a:pPr lvl="1"/>
            <a:r>
              <a:rPr lang="en-US" sz="1100" dirty="0" smtClean="0">
                <a:effectLst/>
              </a:rPr>
              <a:t>Set-clear-set interaction pattern</a:t>
            </a:r>
          </a:p>
          <a:p>
            <a:pPr lvl="1"/>
            <a:r>
              <a:rPr lang="en-US" sz="1100" dirty="0" smtClean="0">
                <a:effectLst/>
              </a:rPr>
              <a:t>Placement</a:t>
            </a:r>
          </a:p>
          <a:p>
            <a:pPr lvl="1"/>
            <a:r>
              <a:rPr lang="en-US" sz="1100" dirty="0" smtClean="0">
                <a:effectLst/>
              </a:rPr>
              <a:t>Intuitive controls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970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970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22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9706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comment on the content first; if the content is not relevant, then they don't care about any other aspect of the design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they arrive on a page, users ignore navigation bars and other global design elements: instead they look only at the content area of the page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don't understand where they are in a website's information architecture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are extremely goal-driven and look only for the one thing they have in mind - they don't spend much time on promotions for anything else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pursuit of their goal, users often rely on search as their main hunting strategy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rarely look at logos, mission statements, slogans, or any other elements they consider fluff (in particular, they ignore advertising and anything that looks like an ad)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page does not appear relevant to the user's current goals, then the user will ruthlessly click the Back button after two to three seconds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users don't understand a certain design element, they don't spend time learning it - instead, they ignore it and continue the hunt for their own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39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266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394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869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4910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CDD3A-8A23-4F85-B653-391B07CC29C9}" type="slidenum">
              <a:rPr lang="bg-BG" smtClean="0"/>
              <a:t>43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082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447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222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4047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10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9493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6128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104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7885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937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396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696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485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81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674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83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361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875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6A79C4F-D766-43F0-8688-74E227A41166}" type="datetimeFigureOut">
              <a:rPr lang="bg-BG" smtClean="0"/>
              <a:t>6.10.2015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9493A8-55C0-49E2-8CCE-F10B3DF6954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8675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nsible.com/dmmt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uxmyths.com/post/931925744/myth-23-choices-should-always-be-limited-to-seve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uie.com/articles/page_scrollin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uxmyths.com/post/712569752/myth-more-choices-and-features-result-in-higher-satisfa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uxmyths.com/post/717779908/myth-the-homepage-is-your-most-important-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ie.com/articles/mega_menus/" TargetMode="External"/><Relationship Id="rId5" Type="http://schemas.openxmlformats.org/officeDocument/2006/relationships/hyperlink" Target="http://www.nngroup.com/articles/mega-menus-gone-wrong/" TargetMode="External"/><Relationship Id="rId4" Type="http://schemas.openxmlformats.org/officeDocument/2006/relationships/hyperlink" Target="http://www.nngroup.com/articles/mega-menus-work-well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alistapart.com/topic/information-architecture" TargetMode="External"/><Relationship Id="rId3" Type="http://schemas.openxmlformats.org/officeDocument/2006/relationships/hyperlink" Target="http://www.nngroup.com/articles/" TargetMode="External"/><Relationship Id="rId7" Type="http://schemas.openxmlformats.org/officeDocument/2006/relationships/hyperlink" Target="http://uxmyth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xmatters.com/topics/information-architecture/" TargetMode="External"/><Relationship Id="rId5" Type="http://schemas.openxmlformats.org/officeDocument/2006/relationships/hyperlink" Target="http://www.uie.com/articles/" TargetMode="External"/><Relationship Id="rId4" Type="http://schemas.openxmlformats.org/officeDocument/2006/relationships/hyperlink" Target="http://boxesandarrows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jg.net/elements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Information-Architecture-World-Wide-Web/dp/0596527349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://www.fivesimplesteps.com/products/a-practical-guide-to-information-architectu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>
                <a:solidFill>
                  <a:srgbClr val="FFFFFF"/>
                </a:solidFill>
              </a:rPr>
              <a:t>Информационна 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27186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95" y="548680"/>
            <a:ext cx="718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Google Analytics</a:t>
            </a:r>
            <a:endParaRPr lang="en-US" sz="2800" dirty="0"/>
          </a:p>
        </p:txBody>
      </p:sp>
      <p:pic>
        <p:nvPicPr>
          <p:cNvPr id="2050" name="Picture 2" descr="http://www.strategizer.org/uploads/userimage/introduction/gan-think-anot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4896544" cy="49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9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95" y="548680"/>
            <a:ext cx="7180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Google </a:t>
            </a:r>
            <a:r>
              <a:rPr lang="en-US" sz="2800" dirty="0" err="1" smtClean="0"/>
              <a:t>AdWords</a:t>
            </a:r>
            <a:r>
              <a:rPr lang="en-US" sz="2800" dirty="0" smtClean="0"/>
              <a:t> Keyword Planner</a:t>
            </a:r>
            <a:r>
              <a:rPr lang="bg-BG" sz="2800" dirty="0" smtClean="0"/>
              <a:t> +</a:t>
            </a:r>
          </a:p>
          <a:p>
            <a:pPr algn="ctr"/>
            <a:r>
              <a:rPr lang="en-US" sz="2800" dirty="0" smtClean="0"/>
              <a:t>Google Insights for Search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204864"/>
            <a:ext cx="4090965" cy="1872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04864"/>
            <a:ext cx="3421611" cy="19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2852936"/>
            <a:ext cx="17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Съдържанието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72816"/>
            <a:ext cx="7632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Първата стъпка, когато започвате да работите по съдържанието е да разберете какво имате на разположение: Това ще ви помогне: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Да разберете темата (ако сте нови)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Да я погледнете с нов поглед (ако сте запознати)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Да изичистите остарялото и ненужно съдържание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Да се подготвите за миграцията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Да си следите прогреса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bg-BG" dirty="0" smtClean="0"/>
              <a:t>Това се прави с инвентаризация на съдържанието.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611560" y="692696"/>
            <a:ext cx="7988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Анализ на съществуващото съдържание</a:t>
            </a:r>
            <a:endParaRPr lang="bg-BG" sz="3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72816"/>
            <a:ext cx="7632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Можете да откриете какво ви трябва като: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Използвате съществуващото съдържание (ако го има)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Анализирате резултатите от проучванията на потребителите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Направите </a:t>
            </a:r>
            <a:r>
              <a:rPr lang="bg-BG" dirty="0" err="1" smtClean="0"/>
              <a:t>брейнсторминг</a:t>
            </a:r>
            <a:r>
              <a:rPr lang="bg-BG" dirty="0" smtClean="0"/>
              <a:t> с колегите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Анализирате конкурентите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611560" y="692696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Анализ на нужното съдържание</a:t>
            </a:r>
            <a:endParaRPr lang="bg-BG" sz="3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/>
          <p:cNvSpPr txBox="1"/>
          <p:nvPr/>
        </p:nvSpPr>
        <p:spPr>
          <a:xfrm>
            <a:off x="1763688" y="1916832"/>
            <a:ext cx="52979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dirty="0" smtClean="0"/>
              <a:t>До тук научихте две важни неща: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800" dirty="0" smtClean="0"/>
              <a:t>На кого ще показвате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800" dirty="0" smtClean="0"/>
              <a:t>Какво ще показвате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826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/>
          <p:cNvSpPr txBox="1"/>
          <p:nvPr/>
        </p:nvSpPr>
        <p:spPr>
          <a:xfrm>
            <a:off x="1276466" y="2780928"/>
            <a:ext cx="661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/>
              <a:t>Подреждане на съдържанието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4043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/>
          <p:cNvSpPr txBox="1"/>
          <p:nvPr/>
        </p:nvSpPr>
        <p:spPr>
          <a:xfrm>
            <a:off x="3250050" y="2348880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 err="1" smtClean="0"/>
              <a:t>Наименоване</a:t>
            </a:r>
            <a:endParaRPr lang="bg-BG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251251" y="3717032"/>
            <a:ext cx="470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Достатъчно информационна миризма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Прости, често ползвани и познати думи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Без жаргон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Без маркетингов език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72816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Отделните градивни елементи (страници / екрани) могат да бъдат подредени по много различни начини, но има няколко основни подредби: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Йерархия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Матрица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Органични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Последователни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611560" y="692696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Подреждане на съдържанието</a:t>
            </a:r>
            <a:endParaRPr lang="bg-BG" sz="3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0" y="620688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</a:rPr>
              <a:t>Йерархия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1105893" y="1267019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Когато хората първо се запознават с по-общата информация и след това се впускат в детайлите. Искате да обясните частното като първо обяснявате общото.</a:t>
            </a:r>
            <a:endParaRPr lang="bg-B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5400600" cy="40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The Elements of User Experience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loudinteractive.pressplatform.com/wp-content/uploads/2012/08/elements_of_user_experience_char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884193"/>
            <a:ext cx="7764463" cy="375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jesusgilhernandez.com/wp-content/uploads/2013/03/the-elements-of-user-experi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88840"/>
            <a:ext cx="3267110" cy="3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538" y="600441"/>
            <a:ext cx="448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</a:rPr>
              <a:t>Матрица </a:t>
            </a:r>
            <a:r>
              <a:rPr lang="en-US" sz="3600" dirty="0" smtClean="0">
                <a:latin typeface="Calibri Light" panose="020F0302020204030204" pitchFamily="34" charset="0"/>
              </a:rPr>
              <a:t>a</a:t>
            </a:r>
            <a:r>
              <a:rPr lang="bg-BG" sz="3600" dirty="0" smtClean="0">
                <a:latin typeface="Calibri Light" panose="020F0302020204030204" pitchFamily="34" charset="0"/>
              </a:rPr>
              <a:t>.</a:t>
            </a:r>
            <a:r>
              <a:rPr lang="en-US" sz="3600" dirty="0" err="1" smtClean="0">
                <a:latin typeface="Calibri Light" panose="020F0302020204030204" pitchFamily="34" charset="0"/>
              </a:rPr>
              <a:t>k.a</a:t>
            </a:r>
            <a:r>
              <a:rPr lang="en-US" sz="3600" dirty="0" smtClean="0">
                <a:latin typeface="Calibri Light" panose="020F0302020204030204" pitchFamily="34" charset="0"/>
              </a:rPr>
              <a:t>.</a:t>
            </a:r>
            <a:r>
              <a:rPr lang="bg-BG" sz="3600" dirty="0" smtClean="0">
                <a:latin typeface="Calibri Light" panose="020F0302020204030204" pitchFamily="34" charset="0"/>
              </a:rPr>
              <a:t> Фасети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6"/>
            <a:ext cx="4877097" cy="384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Текстово поле 2"/>
          <p:cNvSpPr txBox="1"/>
          <p:nvPr/>
        </p:nvSpPr>
        <p:spPr>
          <a:xfrm>
            <a:off x="1105893" y="1267019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Когато една единица съдържание може да бъде достигната по два или повече начина. Искате да дадете на хората избор как да стигнат до съдържанието.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540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5328" y="620688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Органична подредба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1105893" y="1267019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Когато се представя свързано съдържание, но с неясни връзки помежду единиците. Искате да насърчите свободното изследване.</a:t>
            </a:r>
            <a:endParaRPr lang="bg-B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95" y="2420888"/>
            <a:ext cx="5563195" cy="39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3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745" y="620688"/>
            <a:ext cx="341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Последователно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1105893" y="1267019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Когато последователността е важна за разбиране на съдържанието. Използвайте за инструкции или </a:t>
            </a:r>
            <a:r>
              <a:rPr lang="bg-BG" dirty="0" err="1" smtClean="0"/>
              <a:t>уизарди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13314" name="Picture 2" descr="http://volinskyconsulting.com/blog/wp-content/uploads/2010/09/amazon-checkout-breadcrumb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5" y="2924944"/>
            <a:ext cx="56673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94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72816"/>
            <a:ext cx="7632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Можете да използвате най-различни схеми за класифициране на информацията. Можете дори да ги смесвате. </a:t>
            </a:r>
          </a:p>
          <a:p>
            <a:endParaRPr lang="bg-BG" dirty="0"/>
          </a:p>
          <a:p>
            <a:r>
              <a:rPr lang="bg-BG" dirty="0" smtClean="0"/>
              <a:t>Основните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време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азбучен ред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географски признак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формат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организационна структура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задача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аудитория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По тема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611560" y="692696"/>
            <a:ext cx="676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Класифициране на съдържанието</a:t>
            </a:r>
            <a:endParaRPr lang="bg-BG" sz="3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0" y="6206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</a:rPr>
              <a:t>По време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3076" name="Picture 4" descr="http://a5.twimg.com/help/1347488161_1268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" y="1628800"/>
            <a:ext cx="6582941" cy="477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5287" y="600441"/>
            <a:ext cx="318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азбучен ред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733558" cy="48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3101" y="600441"/>
            <a:ext cx="466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географски признак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77800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5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727366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формат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20" y="404664"/>
            <a:ext cx="24193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7532687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9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3765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smtClean="0">
                <a:latin typeface="Calibri Light" panose="020F0302020204030204" pitchFamily="34" charset="0"/>
              </a:rPr>
              <a:t>По организационна структура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2656"/>
            <a:ext cx="3394305" cy="618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8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79" y="600441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задача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2366963"/>
            <a:ext cx="751363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5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разберете днес?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Подготовка</a:t>
            </a:r>
          </a:p>
          <a:p>
            <a:r>
              <a:rPr lang="bg-BG" dirty="0" smtClean="0"/>
              <a:t>Структуриране на съдържанието</a:t>
            </a:r>
          </a:p>
          <a:p>
            <a:r>
              <a:rPr lang="bg-BG" dirty="0" smtClean="0"/>
              <a:t>Показване и </a:t>
            </a:r>
            <a:r>
              <a:rPr lang="bg-BG" dirty="0" err="1" smtClean="0"/>
              <a:t>навигиране</a:t>
            </a:r>
            <a:r>
              <a:rPr lang="bg-BG" dirty="0" smtClean="0"/>
              <a:t> из съдържанието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166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2001" y="600441"/>
            <a:ext cx="28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аудитория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2" y="1484784"/>
            <a:ext cx="8185738" cy="482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4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640" y="600441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dirty="0" smtClean="0">
                <a:latin typeface="Calibri Light" panose="020F0302020204030204" pitchFamily="34" charset="0"/>
              </a:rPr>
              <a:t>По тема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37" y="1556792"/>
            <a:ext cx="6705387" cy="496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5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Шегите на информационните архитекти</a:t>
            </a:r>
            <a:endParaRPr lang="bg-BG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07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Хората изчитат цялата страница и тогава вземат решение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 descr="http://www.cs.ubbcluj.ro/~sanda/teaching/2012-2013/WDO/curs4/images/P2_scan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66723"/>
            <a:ext cx="9060765" cy="47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03848" y="6374449"/>
            <a:ext cx="24945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http://www.sensible.com/dmmt.html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09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Всичко трябва да е на </a:t>
            </a:r>
            <a:br>
              <a:rPr lang="bg-BG" dirty="0" smtClean="0">
                <a:solidFill>
                  <a:schemeClr val="bg1"/>
                </a:solidFill>
                <a:effectLst/>
              </a:rPr>
            </a:br>
            <a:r>
              <a:rPr lang="bg-BG" dirty="0" smtClean="0">
                <a:solidFill>
                  <a:schemeClr val="bg1"/>
                </a:solidFill>
                <a:effectLst/>
              </a:rPr>
              <a:t>3 клика разстояние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2" descr="Graph Entitled Disatisfaction By Task Leng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92896"/>
            <a:ext cx="4286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4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Менюто трябва да има </a:t>
            </a:r>
            <a:br>
              <a:rPr lang="bg-BG" dirty="0" smtClean="0">
                <a:solidFill>
                  <a:schemeClr val="bg1"/>
                </a:solidFill>
                <a:effectLst/>
              </a:rPr>
            </a:br>
            <a:r>
              <a:rPr lang="bg-BG" dirty="0" smtClean="0">
                <a:solidFill>
                  <a:schemeClr val="bg1"/>
                </a:solidFill>
                <a:effectLst/>
              </a:rPr>
              <a:t>7 +/-2 линка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1790" y="6021288"/>
            <a:ext cx="5612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http://uxmyths.com/post/931925744/myth-23-choices-should-always-be-limited-to-seven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3275856" y="2244510"/>
            <a:ext cx="18614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US" sz="1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Хората не скролват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6671" y="6021288"/>
            <a:ext cx="2962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http://www.uie.com/articles/page_scrolling/</a:t>
            </a:r>
            <a:endParaRPr lang="en-US" sz="1100" dirty="0"/>
          </a:p>
        </p:txBody>
      </p:sp>
      <p:pic>
        <p:nvPicPr>
          <p:cNvPr id="2050" name="Picture 2" descr="http://www.lightspeeditsolutions.co.uk/images/blog-images/multimedia-responsive-devices.jp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05" y="1916832"/>
            <a:ext cx="5835402" cy="35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Хората са по-доволни, когато </a:t>
            </a:r>
            <a:br>
              <a:rPr lang="bg-BG" dirty="0" smtClean="0">
                <a:solidFill>
                  <a:schemeClr val="bg1"/>
                </a:solidFill>
                <a:effectLst/>
              </a:rPr>
            </a:br>
            <a:r>
              <a:rPr lang="bg-BG" dirty="0" smtClean="0">
                <a:solidFill>
                  <a:schemeClr val="bg1"/>
                </a:solidFill>
                <a:effectLst/>
              </a:rPr>
              <a:t>имат по-голям избор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4312" y="6297754"/>
            <a:ext cx="59073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http://uxmyths.com/post/712569752/myth-more-choices-and-features-result-in-higher-satisfac</a:t>
            </a:r>
            <a:endParaRPr lang="en-US" sz="1100" dirty="0"/>
          </a:p>
        </p:txBody>
      </p:sp>
      <p:pic>
        <p:nvPicPr>
          <p:cNvPr id="4100" name="Picture 4" descr="712px-Ribotroshhasha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627478" cy="38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1"/>
                </a:solidFill>
                <a:effectLst/>
              </a:rPr>
              <a:t>Началната страница е </a:t>
            </a:r>
            <a:br>
              <a:rPr lang="bg-BG" dirty="0" smtClean="0">
                <a:solidFill>
                  <a:schemeClr val="bg1"/>
                </a:solidFill>
                <a:effectLst/>
              </a:rPr>
            </a:br>
            <a:r>
              <a:rPr lang="bg-BG" dirty="0" smtClean="0">
                <a:solidFill>
                  <a:schemeClr val="bg1"/>
                </a:solidFill>
                <a:effectLst/>
              </a:rPr>
              <a:t>най-важната в сайта</a:t>
            </a:r>
            <a:endParaRPr lang="bg-BG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7092" y="6297754"/>
            <a:ext cx="5501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http://uxmyths.com/post/717779908/myth-the-homepage-is-your-most-important-page</a:t>
            </a:r>
            <a:endParaRPr lang="en-US" sz="1100" dirty="0"/>
          </a:p>
        </p:txBody>
      </p:sp>
      <p:pic>
        <p:nvPicPr>
          <p:cNvPr id="5124" name="Picture 4" descr="http://www.thelongtail.com/concep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19639"/>
            <a:ext cx="47434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iversity Web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492" y="2048892"/>
            <a:ext cx="51530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2780928"/>
            <a:ext cx="2960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/>
              <a:t>Навигация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850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780928"/>
            <a:ext cx="5309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solidFill>
                  <a:srgbClr val="FFFFFF"/>
                </a:solidFill>
              </a:rPr>
              <a:t>Хората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r>
              <a:rPr lang="bg-BG" sz="3600" dirty="0" smtClean="0">
                <a:solidFill>
                  <a:srgbClr val="FFFFFF"/>
                </a:solidFill>
              </a:rPr>
              <a:t>и техните нужди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6" y="548680"/>
            <a:ext cx="431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Хоризонтална навигация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имате малко групи с къси имена, които </a:t>
            </a:r>
            <a:br>
              <a:rPr lang="bg-BG" sz="2000" dirty="0" smtClean="0"/>
            </a:br>
            <a:r>
              <a:rPr lang="bg-BG" sz="2000" dirty="0" smtClean="0"/>
              <a:t>няма да се променят много.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76872"/>
            <a:ext cx="7743963" cy="36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9902" y="548680"/>
            <a:ext cx="376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Верикална навигация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имате повече групи, по-дълги имен и повече промяна.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32856"/>
            <a:ext cx="5788232" cy="42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3014" y="548680"/>
            <a:ext cx="211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Обърнато </a:t>
            </a:r>
            <a:r>
              <a:rPr lang="en-US" sz="2800" dirty="0" smtClean="0"/>
              <a:t>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имате голям йерархичен сайт.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17" y="1916832"/>
            <a:ext cx="5324262" cy="45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0676" y="548680"/>
            <a:ext cx="282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Падащи менюта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искате да обясните структурата на сайта или секцията бързо и с един поглед.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36" y="2132856"/>
            <a:ext cx="6911708" cy="38821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68599" y="6165304"/>
            <a:ext cx="67504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http://www.nngroup.com/articles/mega-menus-work-well</a:t>
            </a:r>
            <a:r>
              <a:rPr lang="en-US" sz="1100" dirty="0" smtClean="0">
                <a:hlinkClick r:id="rId4"/>
              </a:rPr>
              <a:t>/</a:t>
            </a:r>
            <a:endParaRPr lang="bg-BG" sz="1100" dirty="0" smtClean="0"/>
          </a:p>
          <a:p>
            <a:pPr algn="ctr"/>
            <a:r>
              <a:rPr lang="en-US" sz="1100" dirty="0">
                <a:hlinkClick r:id="rId5"/>
              </a:rPr>
              <a:t>http://www.nngroup.com/articles/mega-menus-gone-wrong</a:t>
            </a:r>
            <a:r>
              <a:rPr lang="en-US" sz="1100" dirty="0" smtClean="0">
                <a:hlinkClick r:id="rId5"/>
              </a:rPr>
              <a:t>/</a:t>
            </a:r>
            <a:endParaRPr lang="bg-BG" sz="1100" dirty="0" smtClean="0"/>
          </a:p>
          <a:p>
            <a:pPr algn="ctr"/>
            <a:r>
              <a:rPr lang="en-US" sz="1100" dirty="0">
                <a:hlinkClick r:id="rId6"/>
              </a:rPr>
              <a:t>http://www.uie.com/articles/mega_menus/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197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4764" y="548680"/>
            <a:ext cx="153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Галерии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единствената цел на страницата е да обясни и пренасочи към други страници.</a:t>
            </a:r>
            <a:endParaRPr lang="en-US" sz="2000" dirty="0"/>
          </a:p>
        </p:txBody>
      </p:sp>
      <p:pic>
        <p:nvPicPr>
          <p:cNvPr id="6146" name="Picture 2" descr="C:\Users\VARZON~1\AppData\Local\Temp\2\SNAGHTML481ff9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15" y="2175477"/>
            <a:ext cx="6137466" cy="37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3610" y="548680"/>
            <a:ext cx="413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Контекстуални линкове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Когато искате да задържите хората по-дълго време в сайта или да насочвате към сходно съдържание, което иначе през навигацията не си личи.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165256" cy="37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6041" y="548680"/>
            <a:ext cx="445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Линкове „Още по темата“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Когато искате да дадете посока на хората.</a:t>
            </a:r>
            <a:endParaRPr lang="ru-R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70" y="2132856"/>
            <a:ext cx="7669156" cy="28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7017" y="54868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Филтри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/>
              <a:t>Когато има много начини за категоризация и хората ползват повече от един едновременно.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060848"/>
            <a:ext cx="4960486" cy="42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8155" y="548680"/>
            <a:ext cx="1589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/>
              <a:t>Пътечки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8896" y="1143908"/>
            <a:ext cx="658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/>
              <a:t>Когато искате да покажете къде е страницата в йерархията на сайта. </a:t>
            </a:r>
            <a:r>
              <a:rPr lang="bg-BG" sz="2000" smtClean="0"/>
              <a:t>(Не </a:t>
            </a:r>
            <a:r>
              <a:rPr lang="bg-BG" sz="2000" dirty="0" smtClean="0"/>
              <a:t>че на някой му пука)</a:t>
            </a:r>
            <a:endParaRPr lang="en-US" sz="2000" dirty="0"/>
          </a:p>
        </p:txBody>
      </p:sp>
      <p:pic>
        <p:nvPicPr>
          <p:cNvPr id="6146" name="Picture 2" descr="C:\Users\VARZON~1\AppData\Local\Temp\2\SNAGHTML481ff9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15" y="2175477"/>
            <a:ext cx="6137466" cy="37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3266" y="2780928"/>
            <a:ext cx="4285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/>
              <a:t>И какво следва?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31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2776"/>
            <a:ext cx="9144000" cy="38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8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1052736"/>
            <a:ext cx="4932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/>
              <a:t>Ползезни линкове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539552" y="2420888"/>
            <a:ext cx="367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http://www.nngroup.com/articles/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552" y="2790220"/>
            <a:ext cx="3057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http://boxesandarrows.com/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552" y="3204265"/>
            <a:ext cx="3147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http://www.uie.com/articles/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7682" y="3573597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http://www.uxmatters.com/topics/information-architecture/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682" y="3942929"/>
            <a:ext cx="2319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http://uxmyths.com/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5964" y="4312261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http://alistapart.com/topic/information-architecture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717" y="2780928"/>
            <a:ext cx="1736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/>
              <a:t>Данке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39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8734" y="476672"/>
            <a:ext cx="1802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/>
              <a:t>Книги</a:t>
            </a:r>
            <a:endParaRPr lang="en-US" sz="4400" dirty="0"/>
          </a:p>
        </p:txBody>
      </p:sp>
      <p:pic>
        <p:nvPicPr>
          <p:cNvPr id="1026" name="Picture 2" descr="A Practical Guide to Information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r="15070" b="22688"/>
          <a:stretch/>
        </p:blipFill>
        <p:spPr bwMode="auto">
          <a:xfrm>
            <a:off x="683568" y="1772816"/>
            <a:ext cx="1680121" cy="26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5314" y="4509120"/>
            <a:ext cx="192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>
                <a:latin typeface="proxima-nova-1"/>
              </a:rPr>
              <a:t>A Practical Guide to Information Architecture</a:t>
            </a:r>
            <a:endParaRPr lang="en-US" sz="1200" b="0" i="0" dirty="0">
              <a:effectLst/>
              <a:latin typeface="proxima-nova-1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7032" y="5103746"/>
            <a:ext cx="1997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http://www.fivesimplesteps.com/products/a-practical-guide-to-information-architecture</a:t>
            </a:r>
            <a:endParaRPr lang="en-US" sz="1100" dirty="0"/>
          </a:p>
        </p:txBody>
      </p:sp>
      <p:pic>
        <p:nvPicPr>
          <p:cNvPr id="1028" name="Picture 4" descr="http://webservices.blog.gustavus.edu/files/2007/01/information-architecture-for-the-world-wide-we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34" y="1772816"/>
            <a:ext cx="1995018" cy="26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5251" y="5103746"/>
            <a:ext cx="214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http://www.amazon.com/Information-Architecture-World-Wide-Web/dp/0596527349</a:t>
            </a:r>
            <a:endParaRPr lang="en-US" sz="1200" dirty="0"/>
          </a:p>
        </p:txBody>
      </p:sp>
      <p:pic>
        <p:nvPicPr>
          <p:cNvPr id="1030" name="Picture 6" descr="The Elements of User Experience book cov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72816"/>
            <a:ext cx="17621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16606" y="5057579"/>
            <a:ext cx="2160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8"/>
              </a:rPr>
              <a:t>http://www.jjg.net/elements/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563263" y="4516180"/>
            <a:ext cx="192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 smtClean="0">
                <a:latin typeface="proxima-nova-1"/>
              </a:rPr>
              <a:t>Information architecture for the world wide web</a:t>
            </a:r>
            <a:endParaRPr lang="en-US" sz="1200" b="0" i="0" dirty="0">
              <a:effectLst/>
              <a:latin typeface="proxima-nova-1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1629" y="4516180"/>
            <a:ext cx="192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 smtClean="0">
                <a:latin typeface="proxima-nova-1"/>
              </a:rPr>
              <a:t>The elements of user experience</a:t>
            </a:r>
            <a:endParaRPr lang="en-US" sz="1200" b="0" i="0" dirty="0">
              <a:effectLst/>
              <a:latin typeface="proxima-nova-1"/>
            </a:endParaRPr>
          </a:p>
        </p:txBody>
      </p:sp>
    </p:spTree>
    <p:extLst>
      <p:ext uri="{BB962C8B-B14F-4D97-AF65-F5344CB8AC3E}">
        <p14:creationId xmlns:p14="http://schemas.microsoft.com/office/powerpoint/2010/main" val="10854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572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980728"/>
            <a:ext cx="299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Говорим с хора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4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otlaura.com/wp-content/uploads/2013/03/url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87832"/>
            <a:ext cx="8097416" cy="466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692696"/>
            <a:ext cx="4091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Виждаме как мислят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72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792" y="692696"/>
            <a:ext cx="4284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/>
              <a:t>Гледаме какво правят</a:t>
            </a:r>
            <a:endParaRPr lang="en-US" sz="3200" dirty="0"/>
          </a:p>
        </p:txBody>
      </p:sp>
      <p:pic>
        <p:nvPicPr>
          <p:cNvPr id="3074" name="Picture 2" descr="http://www.curveagency.com/sites/default/files/blog/User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6" y="1628800"/>
            <a:ext cx="6056218" cy="45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6734" y="2852936"/>
            <a:ext cx="494718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bg-BG" sz="3600" dirty="0" smtClean="0">
                <a:solidFill>
                  <a:srgbClr val="FFFFFF"/>
                </a:solidFill>
              </a:rPr>
              <a:t>Какви думи използват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869</Words>
  <Application>Microsoft Office PowerPoint</Application>
  <PresentationFormat>On-screen Show (4:3)</PresentationFormat>
  <Paragraphs>158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Calisto MT</vt:lpstr>
      <vt:lpstr>proxima-nova-1</vt:lpstr>
      <vt:lpstr>Trebuchet MS</vt:lpstr>
      <vt:lpstr>Wingdings 2</vt:lpstr>
      <vt:lpstr>Slate</vt:lpstr>
      <vt:lpstr>Информационна архитектура</vt:lpstr>
      <vt:lpstr>The Elements of User Experience</vt:lpstr>
      <vt:lpstr>Какво ще разберете днес?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Шегите на информационните архитекти</vt:lpstr>
      <vt:lpstr>Хората изчитат цялата страница и тогава вземат решение</vt:lpstr>
      <vt:lpstr>Всичко трябва да е на  3 клика разстояние</vt:lpstr>
      <vt:lpstr>Менюто трябва да има  7 +/-2 линка</vt:lpstr>
      <vt:lpstr>Хората не скролват</vt:lpstr>
      <vt:lpstr>Хората са по-доволни, когато  имат по-голям избор</vt:lpstr>
      <vt:lpstr>Началната страница е  най-важната в сайта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Georgi</dc:creator>
  <cp:lastModifiedBy>Georgi Varzonovtsev</cp:lastModifiedBy>
  <cp:revision>82</cp:revision>
  <dcterms:created xsi:type="dcterms:W3CDTF">2013-09-14T20:38:16Z</dcterms:created>
  <dcterms:modified xsi:type="dcterms:W3CDTF">2015-10-06T14:28:28Z</dcterms:modified>
</cp:coreProperties>
</file>